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5"/>
  </p:notesMasterIdLst>
  <p:handoutMasterIdLst>
    <p:handoutMasterId r:id="rId26"/>
  </p:handoutMasterIdLst>
  <p:sldIdLst>
    <p:sldId id="257" r:id="rId8"/>
    <p:sldId id="256" r:id="rId9"/>
    <p:sldId id="334" r:id="rId10"/>
    <p:sldId id="335" r:id="rId11"/>
    <p:sldId id="336" r:id="rId12"/>
    <p:sldId id="340" r:id="rId13"/>
    <p:sldId id="337" r:id="rId14"/>
    <p:sldId id="338" r:id="rId15"/>
    <p:sldId id="339" r:id="rId16"/>
    <p:sldId id="341" r:id="rId17"/>
    <p:sldId id="342" r:id="rId18"/>
    <p:sldId id="343" r:id="rId19"/>
    <p:sldId id="344" r:id="rId20"/>
    <p:sldId id="345" r:id="rId21"/>
    <p:sldId id="346" r:id="rId22"/>
    <p:sldId id="348" r:id="rId23"/>
    <p:sldId id="349" r:id="rId24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F7"/>
    <a:srgbClr val="187218"/>
    <a:srgbClr val="145C14"/>
    <a:srgbClr val="1C821C"/>
    <a:srgbClr val="25B125"/>
    <a:srgbClr val="48D848"/>
    <a:srgbClr val="80E480"/>
    <a:srgbClr val="3161F9"/>
    <a:srgbClr val="ACEEAC"/>
    <a:srgbClr val="209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5" d="100"/>
          <a:sy n="105" d="100"/>
        </p:scale>
        <p:origin x="-15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-3288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EBCEF"/>
                </a:solidFill>
              </a:defRPr>
            </a:pPr>
            <a:r>
              <a:rPr lang="ru-RU" sz="1200" dirty="0" smtClean="0">
                <a:solidFill>
                  <a:srgbClr val="1EBCEF"/>
                </a:solidFill>
              </a:rPr>
              <a:t>СТРУКТУРА </a:t>
            </a:r>
            <a:r>
              <a:rPr lang="ru-RU" sz="1200" dirty="0">
                <a:solidFill>
                  <a:srgbClr val="1EBCEF"/>
                </a:solidFill>
              </a:rPr>
              <a:t>ВРП (%)</a:t>
            </a:r>
          </a:p>
        </c:rich>
      </c:tx>
      <c:layout>
        <c:manualLayout>
          <c:xMode val="edge"/>
          <c:yMode val="edge"/>
          <c:x val="0.59168948618177697"/>
          <c:y val="0.12697732236716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СТРКТУРА ВРП (%)</c:v>
                </c:pt>
              </c:strCache>
            </c:strRef>
          </c:tx>
          <c:dLbls>
            <c:dLbl>
              <c:idx val="0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>
                <a:noFill/>
              </c:spPr>
              <c:txPr>
                <a:bodyPr rot="0" vert="horz" anchor="t" anchorCtr="1"/>
                <a:lstStyle/>
                <a:p>
                  <a:pPr>
                    <a:defRPr sz="700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</c:spPr>
            <c:txPr>
              <a:bodyPr rot="0" vert="horz" anchor="t" anchorCtr="1"/>
              <a:lstStyle/>
              <a:p>
                <a:pPr>
                  <a:defRPr sz="700" b="1" i="0" baseline="0">
                    <a:latin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Обрабатывающие пр-ва</c:v>
                </c:pt>
                <c:pt idx="1">
                  <c:v>Строительство</c:v>
                </c:pt>
                <c:pt idx="2">
                  <c:v>Транспорт и связь</c:v>
                </c:pt>
                <c:pt idx="3">
                  <c:v>Другие</c:v>
                </c:pt>
                <c:pt idx="4">
                  <c:v>Опт. и розн. торговля</c:v>
                </c:pt>
                <c:pt idx="5">
                  <c:v>Пр-во и распределение электроэнергии </c:v>
                </c:pt>
                <c:pt idx="6">
                  <c:v>Сельское хоз-во, охота</c:v>
                </c:pt>
                <c:pt idx="7">
                  <c:v>Операции с недвиж., аренда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23.8</c:v>
                </c:pt>
                <c:pt idx="1">
                  <c:v>23.3</c:v>
                </c:pt>
                <c:pt idx="2">
                  <c:v>11.9</c:v>
                </c:pt>
                <c:pt idx="3">
                  <c:v>11.3</c:v>
                </c:pt>
                <c:pt idx="4">
                  <c:v>10.199999999999999</c:v>
                </c:pt>
                <c:pt idx="5">
                  <c:v>6.8</c:v>
                </c:pt>
                <c:pt idx="6">
                  <c:v>6.4</c:v>
                </c:pt>
                <c:pt idx="7">
                  <c:v>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legend>
      <c:legendPos val="r"/>
      <c:layout>
        <c:manualLayout>
          <c:xMode val="edge"/>
          <c:yMode val="edge"/>
          <c:x val="0.573938294723082"/>
          <c:y val="0.239353669586228"/>
          <c:w val="0.408224672382072"/>
          <c:h val="0.61572066852952601"/>
        </c:manualLayout>
      </c:layout>
      <c:overlay val="0"/>
      <c:txPr>
        <a:bodyPr/>
        <a:lstStyle/>
        <a:p>
          <a:pPr>
            <a:defRPr sz="700" b="1" i="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3161F9"/>
                </a:solidFill>
              </a:rPr>
              <a:t>Структура производства крупных и средних предприятий МО «Подпорожский муниципальный район»</a:t>
            </a:r>
          </a:p>
        </c:rich>
      </c:tx>
      <c:layout>
        <c:manualLayout>
          <c:xMode val="edge"/>
          <c:yMode val="edge"/>
          <c:x val="0.2328405255680657"/>
          <c:y val="9.15734738325193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916401951922103E-2"/>
          <c:y val="3.9749904433462303E-2"/>
          <c:w val="0.41398297984584398"/>
          <c:h val="0.95733579743744202"/>
        </c:manualLayout>
      </c:layout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Структура обрабатывающих производств</c:v>
                </c:pt>
              </c:strCache>
            </c:strRef>
          </c:tx>
          <c:spPr>
            <a:solidFill>
              <a:srgbClr val="187218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1C821C"/>
              </a:solidFill>
            </c:spPr>
          </c:dPt>
          <c:dPt>
            <c:idx val="2"/>
            <c:bubble3D val="0"/>
            <c:spPr>
              <a:solidFill>
                <a:srgbClr val="209820"/>
              </a:solidFill>
            </c:spPr>
          </c:dPt>
          <c:dPt>
            <c:idx val="3"/>
            <c:bubble3D val="0"/>
            <c:spPr>
              <a:solidFill>
                <a:srgbClr val="25B125"/>
              </a:solidFill>
            </c:spPr>
          </c:dPt>
          <c:dPt>
            <c:idx val="4"/>
            <c:bubble3D val="0"/>
            <c:spPr>
              <a:solidFill>
                <a:srgbClr val="48D848"/>
              </a:solidFill>
            </c:spPr>
          </c:dPt>
          <c:dPt>
            <c:idx val="5"/>
            <c:bubble3D val="0"/>
            <c:spPr>
              <a:solidFill>
                <a:srgbClr val="80E480"/>
              </a:solidFill>
            </c:spPr>
          </c:dPt>
          <c:dPt>
            <c:idx val="6"/>
            <c:bubble3D val="0"/>
            <c:spPr>
              <a:solidFill>
                <a:srgbClr val="ACEEAC"/>
              </a:solidFill>
            </c:spPr>
          </c:dPt>
          <c:dLbls>
            <c:dLbl>
              <c:idx val="0"/>
              <c:layout>
                <c:manualLayout>
                  <c:x val="-7.3625861487026101E-2"/>
                  <c:y val="0.1549998215398836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27632910630658E-4"/>
                  <c:y val="0.121296817389153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9616383055806009E-2"/>
                  <c:y val="4.753708815821588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4425627027346946E-2"/>
                  <c:y val="-2.10065583191436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356624612669787E-2"/>
                  <c:y val="-4.6361054017894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4904283346552852E-2"/>
                  <c:y val="-2.8623200031437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770955824359291"/>
                  <c:y val="-8.157970731819870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Обрабатывающие производства</c:v>
                </c:pt>
                <c:pt idx="1">
                  <c:v>Лесное хозяйство</c:v>
                </c:pt>
                <c:pt idx="2">
                  <c:v>Добыча полезных ископаемых</c:v>
                </c:pt>
                <c:pt idx="3">
                  <c:v>Операции с недвижимым имуществом</c:v>
                </c:pt>
                <c:pt idx="4">
                  <c:v>Транспорт и связь</c:v>
                </c:pt>
                <c:pt idx="5">
                  <c:v>Прочие</c:v>
                </c:pt>
                <c:pt idx="6">
                  <c:v>Производство и распределение эл/энергии, газа, воды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60.2</c:v>
                </c:pt>
                <c:pt idx="1">
                  <c:v>25.4</c:v>
                </c:pt>
                <c:pt idx="2">
                  <c:v>5.3</c:v>
                </c:pt>
                <c:pt idx="3">
                  <c:v>3.3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785828710216707"/>
          <c:y val="0.28315167054892532"/>
          <c:w val="0.46759649855716162"/>
          <c:h val="0.620224073801009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69655484433702E-2"/>
          <c:y val="4.8754910281687575E-2"/>
          <c:w val="0.96790844741780735"/>
          <c:h val="0.83102360678205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209601966064150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388549122331636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419163622950510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587069355542128E-3"/>
                  <c:y val="-0.420842532196955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434488788450076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2006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                             (оценка)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1751</c:v>
                </c:pt>
                <c:pt idx="1">
                  <c:v>3803</c:v>
                </c:pt>
                <c:pt idx="2" formatCode="General">
                  <c:v>3952.6</c:v>
                </c:pt>
                <c:pt idx="3" formatCode="General">
                  <c:v>4259.8999999999996</c:v>
                </c:pt>
                <c:pt idx="4">
                  <c:v>4473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93"/>
        <c:axId val="142066816"/>
        <c:axId val="142073856"/>
      </c:barChart>
      <c:catAx>
        <c:axId val="14206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j-lt"/>
              </a:defRPr>
            </a:pPr>
            <a:endParaRPr lang="ru-RU"/>
          </a:p>
        </c:txPr>
        <c:crossAx val="142073856"/>
        <c:crosses val="autoZero"/>
        <c:auto val="1"/>
        <c:lblAlgn val="ctr"/>
        <c:lblOffset val="100"/>
        <c:noMultiLvlLbl val="0"/>
      </c:catAx>
      <c:valAx>
        <c:axId val="1420738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206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0.66931</cdr:x>
      <cdr:y>0.14157</cdr:y>
    </cdr:from>
    <cdr:to>
      <cdr:x>0.95516</cdr:x>
      <cdr:y>0.34067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5669" y="785335"/>
          <a:ext cx="2308634" cy="1104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B809-BDAD-4DF0-BAAA-B7E299C1C4F3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02AC-A97E-4DB5-9297-1CEC86F60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7029-48B6-4F68-AF12-A02822D68416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AD92-F387-4A0B-B43E-4678B340C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4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0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6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94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5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6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3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1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0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83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0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3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10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78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9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B1F844-217C-4A21-842C-B66BEF21D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/>
              <a:pPr algn="ctr"/>
              <a:t>‹#›</a:t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  <p:pic>
        <p:nvPicPr>
          <p:cNvPr id="11" name="Рисунок 10" descr="logo_template-15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42973" y="545971"/>
            <a:ext cx="828677" cy="8261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885950" y="635869"/>
            <a:ext cx="3620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КОМИТЕТ ПО ЭКОЛОГИЧЕСКОМУ РАЗВИТИЮ</a:t>
            </a:r>
          </a:p>
          <a:p>
            <a:r>
              <a:rPr lang="ru-RU" sz="1200" b="0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ИНВЕСТИЦИОННОЙ ДЕЯТЕЛЬНОСТИ</a:t>
            </a:r>
          </a:p>
          <a:p>
            <a:r>
              <a:rPr lang="ru-RU" sz="1200" b="1" i="0" kern="1200" spc="12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ЛЕНИНГРАДСКОЙ ОБЛАСТИ</a:t>
            </a:r>
            <a:endParaRPr lang="ru-RU" sz="1200" b="1" i="0" spc="120" baseline="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 userDrawn="1"/>
        </p:nvGraphicFramePr>
        <p:xfrm>
          <a:off x="220653" y="160308"/>
          <a:ext cx="4892742" cy="26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1" name="Рисунок 10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56053" y="3571875"/>
            <a:ext cx="949338" cy="949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4547340" y="3815714"/>
            <a:ext cx="766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EBCE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502</a:t>
            </a:r>
            <a:endParaRPr lang="ru-RU" sz="2400" b="1" dirty="0">
              <a:solidFill>
                <a:srgbClr val="1EBCE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Рисунок 12" descr="icon_template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427586" y="4835505"/>
            <a:ext cx="608004" cy="608004"/>
          </a:xfrm>
          <a:prstGeom prst="rect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flipH="1">
            <a:off x="5257800" y="4743450"/>
            <a:ext cx="3249657" cy="1606572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LO_map-0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991037" y="431778"/>
            <a:ext cx="3927534" cy="3825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3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43175"/>
            <a:ext cx="8229600" cy="358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header_main-0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8967234" cy="649225"/>
          </a:xfrm>
          <a:prstGeom prst="rect">
            <a:avLst/>
          </a:prstGeom>
        </p:spPr>
      </p:pic>
      <p:pic>
        <p:nvPicPr>
          <p:cNvPr id="8" name="Рисунок 7" descr="footer_main-12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6429" y="6543524"/>
            <a:ext cx="6377572" cy="314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94581" y="1817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50024C6-1C15-4FE1-A401-F96E162C9FC3}" type="slidenum">
              <a:rPr lang="ru-RU" sz="1200" smtClean="0">
                <a:solidFill>
                  <a:prstClr val="black"/>
                </a:solidFill>
              </a:rPr>
              <a:pPr algn="ctr"/>
              <a:t>‹#›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ubrika_element-09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3270492" y="4651389"/>
            <a:ext cx="5873508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emf"/><Relationship Id="rId4" Type="http://schemas.openxmlformats.org/officeDocument/2006/relationships/image" Target="../media/image13.jpeg"/><Relationship Id="rId9" Type="http://schemas.openxmlformats.org/officeDocument/2006/relationships/oleObject" Target="../embeddings/_____Microsoft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2.jpeg"/><Relationship Id="rId4" Type="http://schemas.openxmlformats.org/officeDocument/2006/relationships/image" Target="../media/image21.b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over_template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20" y="0"/>
            <a:ext cx="916432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94047" y="2916226"/>
            <a:ext cx="5002281" cy="2434372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b="1" spc="12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1EBCEF"/>
                </a:solidFill>
              </a:rPr>
              <a:t>ИНВЕСТИЦИОННАЯ ПРИВЛЕКАТЕЛЬНОСТЬ</a:t>
            </a:r>
            <a:r>
              <a:rPr lang="ru-RU" sz="3000" b="0" dirty="0" smtClean="0"/>
              <a:t>ПОДПОРОЖСКОГО</a:t>
            </a:r>
            <a:r>
              <a:rPr lang="ru-RU" sz="3000" dirty="0" smtClean="0">
                <a:solidFill>
                  <a:srgbClr val="1EBCEF"/>
                </a:solidFill>
              </a:rPr>
              <a:t> </a:t>
            </a:r>
            <a:r>
              <a:rPr lang="ru-RU" sz="3000" b="0" dirty="0" smtClean="0"/>
              <a:t>МУНИЦИПАЛЬНОГО РАЙОНА</a:t>
            </a:r>
            <a:endParaRPr kumimoji="0" lang="ru-RU" sz="2400" b="0" i="0" u="none" strike="noStrike" kern="1200" cap="none" spc="12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3" y="877150"/>
            <a:ext cx="1937792" cy="145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4" y="2916226"/>
            <a:ext cx="2546683" cy="21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07" y="5126661"/>
            <a:ext cx="1937792" cy="145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4" y="2916226"/>
            <a:ext cx="2126010" cy="141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гер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21"/>
          <p:cNvGraphicFramePr/>
          <p:nvPr>
            <p:extLst>
              <p:ext uri="{D42A27DB-BD31-4B8C-83A1-F6EECF244321}">
                <p14:modId xmlns:p14="http://schemas.microsoft.com/office/powerpoint/2010/main" val="1917752179"/>
              </p:ext>
            </p:extLst>
          </p:nvPr>
        </p:nvGraphicFramePr>
        <p:xfrm>
          <a:off x="213551" y="2679827"/>
          <a:ext cx="8706341" cy="32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960" y="1160704"/>
            <a:ext cx="8555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Отгружено товаров, выполнено работ и услуг крупными и средними предприятиями МО «Подпорожский муниципальный район»,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млн.руб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СОБСТВ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ЕННОЕ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ПРОИЗВОДСТВО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4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ИНВЕСТИЦИИ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67856"/>
              </p:ext>
            </p:extLst>
          </p:nvPr>
        </p:nvGraphicFramePr>
        <p:xfrm>
          <a:off x="424758" y="1104177"/>
          <a:ext cx="406241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Лист" r:id="rId6" imgW="2657531" imgH="3257702" progId="Excel.Sheet.8">
                  <p:embed/>
                </p:oleObj>
              </mc:Choice>
              <mc:Fallback>
                <p:oleObj name="Лист" r:id="rId6" imgW="2657531" imgH="3257702" progId="Excel.Sheet.8">
                  <p:embed/>
                  <p:pic>
                    <p:nvPicPr>
                      <p:cNvPr id="0" name="Объект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58" y="1104177"/>
                        <a:ext cx="406241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195621"/>
              </p:ext>
            </p:extLst>
          </p:nvPr>
        </p:nvGraphicFramePr>
        <p:xfrm>
          <a:off x="4798338" y="1086417"/>
          <a:ext cx="3988948" cy="482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Лист" r:id="rId9" imgW="2628920" imgH="3247949" progId="Excel.Sheet.8">
                  <p:embed/>
                </p:oleObj>
              </mc:Choice>
              <mc:Fallback>
                <p:oleObj name="Лист" r:id="rId9" imgW="2628920" imgH="3247949" progId="Excel.Sheet.8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338" y="1086417"/>
                        <a:ext cx="3988948" cy="4827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3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ИНВЕСТИЦИИ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5"/>
          <p:cNvSpPr/>
          <p:nvPr/>
        </p:nvSpPr>
        <p:spPr>
          <a:xfrm flipH="1">
            <a:off x="4943866" y="2667546"/>
            <a:ext cx="3475181" cy="952331"/>
          </a:xfrm>
          <a:prstGeom prst="round2DiagRect">
            <a:avLst/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Комплекс очистных сооружений в г. Подпорожье</a:t>
            </a:r>
          </a:p>
        </p:txBody>
      </p:sp>
      <p:sp>
        <p:nvSpPr>
          <p:cNvPr id="10" name="Прямоугольник с двумя скругленными противолежащими углами 5"/>
          <p:cNvSpPr/>
          <p:nvPr/>
        </p:nvSpPr>
        <p:spPr>
          <a:xfrm flipH="1">
            <a:off x="522156" y="2786394"/>
            <a:ext cx="3475181" cy="1298975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Строительство блок-модульных газовых котельных в г. Подпорожье </a:t>
            </a:r>
            <a:b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 в п. Важины и газопроводов к ним</a:t>
            </a:r>
          </a:p>
        </p:txBody>
      </p:sp>
      <p:sp>
        <p:nvSpPr>
          <p:cNvPr id="11" name="Прямоугольник с двумя скругленными противолежащими углами 5"/>
          <p:cNvSpPr/>
          <p:nvPr/>
        </p:nvSpPr>
        <p:spPr>
          <a:xfrm flipH="1">
            <a:off x="327741" y="1053011"/>
            <a:ext cx="3864012" cy="1298975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Реализуемые инвестиционные проекты </a:t>
            </a:r>
          </a:p>
        </p:txBody>
      </p:sp>
      <p:sp>
        <p:nvSpPr>
          <p:cNvPr id="12" name="Прямоугольник с двумя скругленными противолежащими углами 5"/>
          <p:cNvSpPr/>
          <p:nvPr/>
        </p:nvSpPr>
        <p:spPr>
          <a:xfrm flipH="1">
            <a:off x="4707802" y="1053011"/>
            <a:ext cx="3947310" cy="1298975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Планируемые к реализации инвестиционные проекты </a:t>
            </a:r>
          </a:p>
        </p:txBody>
      </p:sp>
      <p:sp>
        <p:nvSpPr>
          <p:cNvPr id="13" name="Прямоугольник с двумя скругленными противолежащими углами 5"/>
          <p:cNvSpPr/>
          <p:nvPr/>
        </p:nvSpPr>
        <p:spPr>
          <a:xfrm flipH="1">
            <a:off x="4943866" y="5152843"/>
            <a:ext cx="3475181" cy="932421"/>
          </a:xfrm>
          <a:prstGeom prst="round2DiagRect">
            <a:avLst/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Паромная переправа через реку Свирь в п. Вознесенье</a:t>
            </a:r>
          </a:p>
        </p:txBody>
      </p:sp>
      <p:sp>
        <p:nvSpPr>
          <p:cNvPr id="14" name="Прямоугольник с двумя скругленными противолежащими углами 5"/>
          <p:cNvSpPr/>
          <p:nvPr/>
        </p:nvSpPr>
        <p:spPr>
          <a:xfrm flipH="1">
            <a:off x="4943866" y="3955075"/>
            <a:ext cx="3475181" cy="860571"/>
          </a:xfrm>
          <a:prstGeom prst="round2DiagRect">
            <a:avLst/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Полигон ТБО</a:t>
            </a:r>
          </a:p>
        </p:txBody>
      </p:sp>
      <p:sp>
        <p:nvSpPr>
          <p:cNvPr id="15" name="Прямоугольник с двумя скругленными противолежащими углами 5"/>
          <p:cNvSpPr/>
          <p:nvPr/>
        </p:nvSpPr>
        <p:spPr>
          <a:xfrm flipH="1">
            <a:off x="533404" y="4523633"/>
            <a:ext cx="3475181" cy="1298975"/>
          </a:xfrm>
          <a:prstGeom prst="round2DiagRect">
            <a:avLst/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Строительство газопровода для газификации частного жилого сектора в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 Подпорожье, в п. Важины и в п. Никольский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921871" y="2351986"/>
            <a:ext cx="675748" cy="434408"/>
          </a:xfrm>
          <a:prstGeom prst="downArrow">
            <a:avLst/>
          </a:prstGeom>
          <a:solidFill>
            <a:srgbClr val="53B83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343582" y="4827092"/>
            <a:ext cx="675748" cy="325752"/>
          </a:xfrm>
          <a:prstGeom prst="downArrow">
            <a:avLst/>
          </a:prstGeom>
          <a:solidFill>
            <a:srgbClr val="53B83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343582" y="3629323"/>
            <a:ext cx="675748" cy="325752"/>
          </a:xfrm>
          <a:prstGeom prst="downArrow">
            <a:avLst/>
          </a:prstGeom>
          <a:solidFill>
            <a:srgbClr val="53B83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343582" y="2340336"/>
            <a:ext cx="675748" cy="325752"/>
          </a:xfrm>
          <a:prstGeom prst="downArrow">
            <a:avLst/>
          </a:prstGeom>
          <a:solidFill>
            <a:srgbClr val="53B83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921873" y="4085369"/>
            <a:ext cx="675748" cy="438264"/>
          </a:xfrm>
          <a:prstGeom prst="downArrow">
            <a:avLst/>
          </a:prstGeom>
          <a:solidFill>
            <a:srgbClr val="53B83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0" y="813454"/>
            <a:ext cx="8419049" cy="5791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79" y="1916832"/>
            <a:ext cx="245450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41" y="1916832"/>
            <a:ext cx="245450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8" y="1916832"/>
            <a:ext cx="254219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ИНВЕСТИЦИИ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5"/>
          <p:cNvSpPr/>
          <p:nvPr/>
        </p:nvSpPr>
        <p:spPr>
          <a:xfrm flipH="1">
            <a:off x="327738" y="1053011"/>
            <a:ext cx="8417907" cy="540399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Реализованные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инвестиционные проекты </a:t>
            </a:r>
          </a:p>
        </p:txBody>
      </p:sp>
      <p:sp>
        <p:nvSpPr>
          <p:cNvPr id="13" name="Прямоугольник с двумя скругленными противолежащими углами 5"/>
          <p:cNvSpPr/>
          <p:nvPr/>
        </p:nvSpPr>
        <p:spPr>
          <a:xfrm flipH="1">
            <a:off x="327738" y="4451206"/>
            <a:ext cx="2542199" cy="1877167"/>
          </a:xfrm>
          <a:prstGeom prst="round2DiagRect">
            <a:avLst/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2004-2006 годы Лесопильный завод ООО «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Мется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Свирь»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Объёмы инвестиций – </a:t>
            </a:r>
            <a:b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2 100,0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Объём продукции –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1 623,8,0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Количество работников – 130 чел.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5"/>
          <p:cNvSpPr/>
          <p:nvPr/>
        </p:nvSpPr>
        <p:spPr>
          <a:xfrm flipH="1">
            <a:off x="6203446" y="4451206"/>
            <a:ext cx="2542199" cy="1877167"/>
          </a:xfrm>
          <a:prstGeom prst="round2DiagRect">
            <a:avLst/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2006 год 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Экотех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Объёмы инвестиций –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35,0 </a:t>
            </a:r>
            <a:r>
              <a:rPr lang="ru-RU" sz="1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Объём продукции – </a:t>
            </a:r>
            <a:b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15,3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Количество работников –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27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чел.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с двумя скругленными противолежащими углами 5"/>
          <p:cNvSpPr/>
          <p:nvPr/>
        </p:nvSpPr>
        <p:spPr>
          <a:xfrm flipH="1">
            <a:off x="3309441" y="4451206"/>
            <a:ext cx="2542199" cy="1877167"/>
          </a:xfrm>
          <a:prstGeom prst="round2DiagRect">
            <a:avLst/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2005-2006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годы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ООО «Карьер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Щ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елейки»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Объёмы инвестиций –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360,0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Объём продукции – </a:t>
            </a:r>
            <a:b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226,1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Количество работников – 105 чел.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0" y="813454"/>
            <a:ext cx="8419049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ИНВЕСТИЦИИ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5"/>
          <p:cNvSpPr/>
          <p:nvPr/>
        </p:nvSpPr>
        <p:spPr>
          <a:xfrm flipH="1">
            <a:off x="327737" y="1053009"/>
            <a:ext cx="8417907" cy="540399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Благоприятные условия для инвестирования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5"/>
          <p:cNvSpPr/>
          <p:nvPr/>
        </p:nvSpPr>
        <p:spPr>
          <a:xfrm flipH="1">
            <a:off x="327734" y="1982710"/>
            <a:ext cx="8417907" cy="4336610"/>
          </a:xfrm>
          <a:prstGeom prst="round2DiagRect">
            <a:avLst>
              <a:gd name="adj1" fmla="val 16667"/>
              <a:gd name="adj2" fmla="val 3376"/>
            </a:avLst>
          </a:prstGeom>
          <a:gradFill>
            <a:gsLst>
              <a:gs pos="83000">
                <a:srgbClr val="1EBCEF">
                  <a:alpha val="30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Blip>
                <a:blip r:embed="rId4"/>
              </a:buBlip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Концепция социально-экономического развития МО «Подпорожский муниципальный район» на период до 2020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территориального планирования Подпорожского 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данных свободных земельных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участков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различных отраслей промышленности: лесозаготовительной, деревообрабатывающей, металлообрабатывающей, судоремонтной, изготовление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ЖБК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инфраструктура: ж/д ст. Подпорожье и Токари, узловая ст. Свирь, региональная автомобильная дорога на Вытегру, речной грузовой порт ОАО «Подпорожский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порт»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электроэнергии – Верхне-Свирская ГЭС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Подпорожье</a:t>
            </a:r>
          </a:p>
        </p:txBody>
      </p:sp>
    </p:spTree>
    <p:extLst>
      <p:ext uri="{BB962C8B-B14F-4D97-AF65-F5344CB8AC3E}">
        <p14:creationId xmlns:p14="http://schemas.microsoft.com/office/powerpoint/2010/main" val="16077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0" y="813454"/>
            <a:ext cx="8419049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55611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МЕРЫ ПОДДЕРЖКИ ИНВЕСТОРОВ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5"/>
          <p:cNvSpPr/>
          <p:nvPr/>
        </p:nvSpPr>
        <p:spPr>
          <a:xfrm flipH="1">
            <a:off x="327737" y="953423"/>
            <a:ext cx="8417907" cy="540399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Правительство Ленинградской области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968780" y="1686898"/>
            <a:ext cx="7776865" cy="477776"/>
          </a:xfrm>
          <a:prstGeom prst="homePlat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Заключение инвестиционных соглашений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48259" y="2372315"/>
            <a:ext cx="7776864" cy="494332"/>
          </a:xfrm>
          <a:prstGeom prst="homePlat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Предоставление льгот по налогу на прибыль и по налогу на имущество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27738" y="3114363"/>
            <a:ext cx="7776864" cy="504056"/>
          </a:xfrm>
          <a:prstGeom prst="homePlat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Создание инвестиционных площадок, оснащенных инфраструктурой</a:t>
            </a:r>
          </a:p>
        </p:txBody>
      </p:sp>
      <p:sp>
        <p:nvSpPr>
          <p:cNvPr id="17" name="Прямоугольник с двумя скругленными противолежащими углами 5"/>
          <p:cNvSpPr/>
          <p:nvPr/>
        </p:nvSpPr>
        <p:spPr>
          <a:xfrm flipH="1">
            <a:off x="327735" y="4263972"/>
            <a:ext cx="8417907" cy="540399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Муниципальное образование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968781" y="5196625"/>
            <a:ext cx="7776864" cy="477776"/>
          </a:xfrm>
          <a:prstGeom prst="homePlate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Предоставление земельных участков в аренду или собственность</a:t>
            </a:r>
            <a:endParaRPr lang="ru-RU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0" y="724278"/>
            <a:ext cx="8419049" cy="5758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с двумя скругленными противолежащими углами 5"/>
          <p:cNvSpPr/>
          <p:nvPr/>
        </p:nvSpPr>
        <p:spPr>
          <a:xfrm flipH="1">
            <a:off x="327736" y="844781"/>
            <a:ext cx="8417907" cy="639987"/>
          </a:xfrm>
          <a:prstGeom prst="round2DiagRect">
            <a:avLst/>
          </a:prstGeom>
          <a:gradFill>
            <a:gsLst>
              <a:gs pos="83000">
                <a:srgbClr val="1EBCEF">
                  <a:alpha val="29000"/>
                </a:srgbClr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Приоритеты 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Подпорожского муниципального района</a:t>
            </a: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27736" y="1689657"/>
            <a:ext cx="8417907" cy="720080"/>
          </a:xfrm>
          <a:prstGeom prst="flowChartTerminator">
            <a:avLst/>
          </a:prstGeom>
          <a:solidFill>
            <a:srgbClr val="53B838">
              <a:alpha val="78000"/>
            </a:srgbClr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Строительство, реконструкция промышленных предприятий,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внедрение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инновационных технологий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27736" y="4453649"/>
            <a:ext cx="8417907" cy="960321"/>
          </a:xfrm>
          <a:prstGeom prst="flowChartTerminator">
            <a:avLst/>
          </a:prstGeom>
          <a:solidFill>
            <a:srgbClr val="53B838">
              <a:alpha val="78000"/>
            </a:srgbClr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Строительство сельскохозяйственных предприятий и животноводческих ферм, производящих экологически чистую продукцию</a:t>
            </a:r>
            <a:endParaRPr lang="ru-RU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1039122" y="3519361"/>
            <a:ext cx="6995134" cy="720080"/>
          </a:xfrm>
          <a:prstGeom prst="flowChartTerminator">
            <a:avLst/>
          </a:prstGeom>
          <a:solidFill>
            <a:srgbClr val="53B838">
              <a:alpha val="78000"/>
            </a:srgbClr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Развитие инженерной инфраструктуры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1039122" y="2607671"/>
            <a:ext cx="6995134" cy="720080"/>
          </a:xfrm>
          <a:prstGeom prst="flowChartTerminator">
            <a:avLst/>
          </a:prstGeom>
          <a:solidFill>
            <a:srgbClr val="53B838">
              <a:alpha val="78000"/>
            </a:srgbClr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Развитие транспортной инфраструктуры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1039122" y="5663515"/>
            <a:ext cx="6995134" cy="720080"/>
          </a:xfrm>
          <a:prstGeom prst="flowChartTerminator">
            <a:avLst/>
          </a:prstGeom>
          <a:solidFill>
            <a:srgbClr val="53B838">
              <a:alpha val="78000"/>
            </a:srgbClr>
          </a:solidFill>
          <a:ln>
            <a:solidFill>
              <a:srgbClr val="53B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Развитие различных форм эко-туризма и отдыха</a:t>
            </a:r>
            <a:endParaRPr lang="ru-RU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ПЕРСПЕКТИВНЫЕ НАПРАВЛЕНИЯ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6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1" y="730619"/>
            <a:ext cx="8419049" cy="57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403" y="950614"/>
            <a:ext cx="815792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3161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3161F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740F7"/>
                </a:solidFill>
                <a:latin typeface="Times New Roman" pitchFamily="18" charset="0"/>
                <a:cs typeface="Times New Roman" pitchFamily="18" charset="0"/>
              </a:rPr>
              <a:t>Подпорожский </a:t>
            </a:r>
            <a:r>
              <a:rPr lang="ru-RU" sz="4000" b="1" dirty="0">
                <a:solidFill>
                  <a:srgbClr val="0740F7"/>
                </a:solidFill>
                <a:latin typeface="Times New Roman" pitchFamily="18" charset="0"/>
                <a:cs typeface="Times New Roman" pitchFamily="18" charset="0"/>
              </a:rPr>
              <a:t>муниципальный район является открытым </a:t>
            </a:r>
            <a:r>
              <a:rPr lang="ru-RU" sz="4000" b="1" dirty="0" smtClean="0">
                <a:solidFill>
                  <a:srgbClr val="0740F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740F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740F7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dirty="0">
                <a:solidFill>
                  <a:srgbClr val="0740F7"/>
                </a:solidFill>
                <a:latin typeface="Times New Roman" pitchFamily="18" charset="0"/>
                <a:cs typeface="Times New Roman" pitchFamily="18" charset="0"/>
              </a:rPr>
              <a:t>сотрудничества!</a:t>
            </a:r>
          </a:p>
          <a:p>
            <a:pPr algn="ctr"/>
            <a:endParaRPr lang="ru-RU" sz="2000" b="1" dirty="0" smtClean="0">
              <a:solidFill>
                <a:srgbClr val="0740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740F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rgbClr val="0740F7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8241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46"/>
            <a:ext cx="361050" cy="35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0324" y="6565612"/>
            <a:ext cx="604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МЕСТОРАСПОЛОЖЕНИЕ И ЧИСЛЕННОСТЬ НАСЕЛЕНИЯ 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0729" y="1542205"/>
            <a:ext cx="2036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+mj-lt"/>
              </a:rPr>
              <a:t>Республика Карелия</a:t>
            </a:r>
            <a:endParaRPr lang="en-US" sz="1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8824" y="3993798"/>
            <a:ext cx="1018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+mj-lt"/>
              </a:rPr>
              <a:t>Вологодская</a:t>
            </a:r>
          </a:p>
          <a:p>
            <a:pPr algn="ctr"/>
            <a:r>
              <a:rPr lang="ru-RU" sz="1100" dirty="0" smtClean="0">
                <a:latin typeface="+mj-lt"/>
              </a:rPr>
              <a:t>область</a:t>
            </a:r>
            <a:endParaRPr lang="en-US" sz="11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4742" y="5992062"/>
            <a:ext cx="24657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+mj-lt"/>
              </a:rPr>
              <a:t>Тихвинский муниципальный район</a:t>
            </a:r>
            <a:endParaRPr lang="en-US" sz="11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5297" y="4523781"/>
            <a:ext cx="1812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+mj-lt"/>
              </a:rPr>
              <a:t>Лодейнопольский </a:t>
            </a:r>
            <a:br>
              <a:rPr lang="ru-RU" sz="1100" dirty="0" smtClean="0">
                <a:latin typeface="+mj-lt"/>
              </a:rPr>
            </a:br>
            <a:r>
              <a:rPr lang="ru-RU" sz="1100" dirty="0" smtClean="0">
                <a:latin typeface="+mj-lt"/>
              </a:rPr>
              <a:t>муниципальный район</a:t>
            </a:r>
            <a:endParaRPr lang="en-US" sz="1100" dirty="0"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46" y="2787599"/>
            <a:ext cx="292104" cy="2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20" y="3592459"/>
            <a:ext cx="290615" cy="2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314620" y="3323461"/>
            <a:ext cx="2248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Подпорожский </a:t>
            </a:r>
            <a:br>
              <a:rPr lang="ru-RU" sz="1400" b="1" dirty="0" smtClean="0"/>
            </a:br>
            <a:r>
              <a:rPr lang="ru-RU" sz="1400" b="1" dirty="0" smtClean="0"/>
              <a:t>муниципальный район</a:t>
            </a:r>
            <a:endParaRPr lang="en-US" sz="1400" b="1" dirty="0"/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902524"/>
            <a:ext cx="48073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  <a:cs typeface="Times New Roman" pitchFamily="18" charset="0"/>
              </a:rPr>
              <a:t>Расстояния:</a:t>
            </a:r>
          </a:p>
          <a:p>
            <a:r>
              <a:rPr lang="ru-RU" sz="1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Санкт-Петербург – 285 км</a:t>
            </a:r>
          </a:p>
          <a:p>
            <a:r>
              <a:rPr lang="ru-RU" sz="1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Петрозаводск – 237 </a:t>
            </a:r>
            <a:r>
              <a:rPr lang="ru-RU" sz="1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км</a:t>
            </a:r>
          </a:p>
          <a:p>
            <a:endParaRPr lang="ru-RU" sz="16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r>
              <a:rPr lang="ru-RU" sz="105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Территория Подпорожского района</a:t>
            </a:r>
          </a:p>
          <a:p>
            <a:r>
              <a:rPr lang="ru-RU" sz="1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7 705,5 </a:t>
            </a:r>
            <a:r>
              <a:rPr lang="ru-RU" sz="1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км²</a:t>
            </a:r>
          </a:p>
          <a:p>
            <a:endParaRPr lang="ru-RU" sz="1050" b="1" dirty="0" smtClean="0">
              <a:latin typeface="+mj-lt"/>
              <a:cs typeface="Times New Roman" pitchFamily="18" charset="0"/>
            </a:endParaRPr>
          </a:p>
          <a:p>
            <a:endParaRPr lang="ru-RU" sz="1050" b="1" dirty="0">
              <a:latin typeface="+mj-lt"/>
              <a:cs typeface="Times New Roman" pitchFamily="18" charset="0"/>
            </a:endParaRPr>
          </a:p>
          <a:p>
            <a:r>
              <a:rPr lang="ru-RU" sz="1600" b="1" dirty="0" smtClean="0">
                <a:latin typeface="+mj-lt"/>
                <a:cs typeface="Times New Roman" pitchFamily="18" charset="0"/>
              </a:rPr>
              <a:t>       Численность населения</a:t>
            </a:r>
          </a:p>
          <a:p>
            <a:r>
              <a:rPr lang="ru-RU" sz="1600" b="1" dirty="0" smtClean="0">
                <a:latin typeface="+mj-lt"/>
                <a:cs typeface="Times New Roman" pitchFamily="18" charset="0"/>
              </a:rPr>
              <a:t>                              </a:t>
            </a:r>
            <a:r>
              <a:rPr lang="ru-RU" sz="1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31 393 </a:t>
            </a:r>
            <a:r>
              <a:rPr lang="ru-RU" sz="1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чел.</a:t>
            </a:r>
          </a:p>
          <a:p>
            <a:endParaRPr lang="ru-RU" sz="1050" b="1" dirty="0">
              <a:latin typeface="+mj-lt"/>
              <a:cs typeface="Times New Roman" pitchFamily="18" charset="0"/>
            </a:endParaRPr>
          </a:p>
          <a:p>
            <a:endParaRPr lang="ru-RU" sz="1050" b="1" spc="-150" dirty="0">
              <a:latin typeface="+mj-lt"/>
              <a:cs typeface="Times New Roman" pitchFamily="18" charset="0"/>
            </a:endParaRPr>
          </a:p>
          <a:p>
            <a:r>
              <a:rPr lang="ru-RU" sz="1200" b="1" dirty="0" smtClean="0">
                <a:latin typeface="+mj-lt"/>
                <a:cs typeface="Times New Roman" pitchFamily="18" charset="0"/>
              </a:rPr>
              <a:t>          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Доля сельского населения</a:t>
            </a:r>
          </a:p>
          <a:p>
            <a:r>
              <a:rPr lang="ru-RU" sz="1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          15,2%</a:t>
            </a:r>
          </a:p>
          <a:p>
            <a:endParaRPr lang="ru-RU" sz="1200" dirty="0">
              <a:latin typeface="+mj-lt"/>
              <a:cs typeface="Times New Roman" pitchFamily="18" charset="0"/>
            </a:endParaRPr>
          </a:p>
          <a:p>
            <a:r>
              <a:rPr lang="ru-RU" sz="1600" b="1" dirty="0" smtClean="0">
                <a:latin typeface="+mj-lt"/>
                <a:cs typeface="Times New Roman" pitchFamily="18" charset="0"/>
              </a:rPr>
              <a:t>       Плотность </a:t>
            </a:r>
            <a:r>
              <a:rPr lang="ru-RU" sz="1600" b="1" dirty="0">
                <a:latin typeface="+mj-lt"/>
                <a:cs typeface="Times New Roman" pitchFamily="18" charset="0"/>
              </a:rPr>
              <a:t>населения </a:t>
            </a:r>
          </a:p>
          <a:p>
            <a:r>
              <a:rPr lang="ru-RU" sz="1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          4 </a:t>
            </a:r>
            <a:r>
              <a:rPr lang="ru-RU" sz="1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чел/км²</a:t>
            </a:r>
          </a:p>
          <a:p>
            <a:endParaRPr lang="ru-RU" sz="1200" dirty="0" smtClean="0">
              <a:latin typeface="+mj-lt"/>
              <a:cs typeface="Times New Roman" pitchFamily="18" charset="0"/>
            </a:endParaRPr>
          </a:p>
          <a:p>
            <a:endParaRPr lang="ru-RU" sz="1200" dirty="0" smtClean="0">
              <a:latin typeface="+mj-lt"/>
              <a:cs typeface="Times New Roman" pitchFamily="18" charset="0"/>
            </a:endParaRPr>
          </a:p>
          <a:p>
            <a:endParaRPr lang="ru-RU" sz="1200" dirty="0">
              <a:latin typeface="+mj-lt"/>
              <a:cs typeface="Times New Roman" pitchFamily="18" charset="0"/>
            </a:endParaRPr>
          </a:p>
          <a:p>
            <a:endParaRPr lang="ru-RU" sz="1200" dirty="0">
              <a:latin typeface="+mj-lt"/>
              <a:cs typeface="Times New Roman" pitchFamily="18" charset="0"/>
            </a:endParaRPr>
          </a:p>
          <a:p>
            <a:r>
              <a:rPr lang="ru-RU" sz="1200" dirty="0" smtClean="0">
                <a:latin typeface="+mj-lt"/>
                <a:cs typeface="Times New Roman" pitchFamily="18" charset="0"/>
              </a:rPr>
              <a:t>В </a:t>
            </a:r>
            <a:r>
              <a:rPr lang="ru-RU" sz="1200" dirty="0">
                <a:latin typeface="+mj-lt"/>
                <a:cs typeface="Times New Roman" pitchFamily="18" charset="0"/>
              </a:rPr>
              <a:t>состав Подпорожского района входят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72 </a:t>
            </a:r>
            <a:r>
              <a:rPr lang="ru-RU" sz="1200" dirty="0">
                <a:latin typeface="+mj-lt"/>
                <a:cs typeface="Times New Roman" pitchFamily="18" charset="0"/>
              </a:rPr>
              <a:t>населенных пункта, </a:t>
            </a:r>
            <a:r>
              <a:rPr lang="ru-RU" sz="1200" dirty="0" smtClean="0">
                <a:latin typeface="+mj-lt"/>
                <a:cs typeface="Times New Roman" pitchFamily="18" charset="0"/>
              </a:rPr>
              <a:t/>
            </a:r>
            <a:br>
              <a:rPr lang="ru-RU" sz="1200" dirty="0" smtClean="0">
                <a:latin typeface="+mj-lt"/>
                <a:cs typeface="Times New Roman" pitchFamily="18" charset="0"/>
              </a:rPr>
            </a:br>
            <a:r>
              <a:rPr lang="ru-RU" sz="1200" dirty="0" smtClean="0">
                <a:latin typeface="+mj-lt"/>
                <a:cs typeface="Times New Roman" pitchFamily="18" charset="0"/>
              </a:rPr>
              <a:t>в </a:t>
            </a:r>
            <a:r>
              <a:rPr lang="ru-RU" sz="1200" dirty="0">
                <a:latin typeface="+mj-lt"/>
                <a:cs typeface="Times New Roman" pitchFamily="18" charset="0"/>
              </a:rPr>
              <a:t>том числе г. Подпорожье,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пгт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>
                <a:latin typeface="+mj-lt"/>
                <a:cs typeface="Times New Roman" pitchFamily="18" charset="0"/>
              </a:rPr>
              <a:t>Важины,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пгт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>
                <a:latin typeface="+mj-lt"/>
                <a:cs typeface="Times New Roman" pitchFamily="18" charset="0"/>
              </a:rPr>
              <a:t>Вознесенье, </a:t>
            </a:r>
            <a:r>
              <a:rPr lang="ru-RU" sz="1200" dirty="0" smtClean="0">
                <a:latin typeface="+mj-lt"/>
                <a:cs typeface="Times New Roman" pitchFamily="18" charset="0"/>
              </a:rPr>
              <a:t/>
            </a:r>
            <a:br>
              <a:rPr lang="ru-RU" sz="1200" dirty="0" smtClean="0">
                <a:latin typeface="+mj-lt"/>
                <a:cs typeface="Times New Roman" pitchFamily="18" charset="0"/>
              </a:rPr>
            </a:br>
            <a:r>
              <a:rPr lang="ru-RU" sz="1200" dirty="0" err="1" smtClean="0">
                <a:latin typeface="+mj-lt"/>
                <a:cs typeface="Times New Roman" pitchFamily="18" charset="0"/>
              </a:rPr>
              <a:t>пгт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>
                <a:latin typeface="+mj-lt"/>
                <a:cs typeface="Times New Roman" pitchFamily="18" charset="0"/>
              </a:rPr>
              <a:t>Никольский и 68 сельских населенных пунктов</a:t>
            </a:r>
            <a:r>
              <a:rPr lang="ru-RU" sz="1200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960" y="6519446"/>
            <a:ext cx="4211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ПРИРОДНО-РЕСУРСНЫЙ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924838"/>
            <a:ext cx="87233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Подпорожский район – один из самых лесных районов Ленинградской области </a:t>
            </a:r>
            <a:r>
              <a:rPr lang="ru-RU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(лесистость района 91 %) </a:t>
            </a:r>
          </a:p>
          <a:p>
            <a:pPr algn="ctr"/>
            <a:endParaRPr lang="ru-RU" dirty="0" smtClean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Общая площадь лесного фонда составляет 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703 </a:t>
            </a:r>
            <a:r>
              <a:rPr lang="ru-RU" b="1" dirty="0" err="1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тыс.га</a:t>
            </a:r>
            <a:endParaRPr lang="ru-RU" b="1" dirty="0" smtClean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1200" dirty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Расположен в бассейне рек Свирь и </a:t>
            </a:r>
            <a:r>
              <a:rPr lang="ru-RU" dirty="0" err="1" smtClean="0">
                <a:latin typeface="+mj-lt"/>
                <a:cs typeface="Times New Roman" pitchFamily="18" charset="0"/>
              </a:rPr>
              <a:t>Оять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На территории района более 300 озёр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45623"/>
              </p:ext>
            </p:extLst>
          </p:nvPr>
        </p:nvGraphicFramePr>
        <p:xfrm>
          <a:off x="1624723" y="3618419"/>
          <a:ext cx="5636157" cy="2560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07357"/>
                <a:gridCol w="2128800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+mj-lt"/>
                        </a:rPr>
                        <a:t>ЗАПАСЫ ПОЛЕЗНЫХ ИСКОПАЕМЫХ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+mj-lt"/>
                        </a:rPr>
                        <a:t>Пески строительные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+mj-lt"/>
                        </a:rPr>
                        <a:t>32606 тыс.м³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+mj-lt"/>
                        </a:rPr>
                        <a:t>Камень строительный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+mj-lt"/>
                        </a:rPr>
                        <a:t>9134 тыс.м³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+mj-lt"/>
                        </a:rPr>
                        <a:t>Глины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+mj-lt"/>
                        </a:rPr>
                        <a:t>44726 тыс.м³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+mj-lt"/>
                        </a:rPr>
                        <a:t>Песчано-гравийный материал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+mj-lt"/>
                        </a:rPr>
                        <a:t>21488 тыс.м³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+mj-lt"/>
                        </a:rPr>
                        <a:t>Торф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+mj-lt"/>
                        </a:rPr>
                        <a:t>3871 тыс.м³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+mj-lt"/>
                        </a:rPr>
                        <a:t>Кварцит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+mj-lt"/>
                        </a:rPr>
                        <a:t>4618 тыс.м³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7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6804" y="651944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ТРУДОВОЙ ПОТЕНЦИАЛ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924838"/>
            <a:ext cx="87233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</a:rPr>
              <a:t>Общая численность населения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                                31 393 чел.</a:t>
            </a:r>
          </a:p>
          <a:p>
            <a:r>
              <a:rPr lang="ru-RU" b="1" dirty="0" smtClean="0">
                <a:latin typeface="+mj-lt"/>
                <a:cs typeface="Times New Roman" pitchFamily="18" charset="0"/>
              </a:rPr>
              <a:t>Городское население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               26 627 чел.</a:t>
            </a:r>
          </a:p>
          <a:p>
            <a:endParaRPr lang="ru-RU" b="1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latin typeface="+mj-lt"/>
                <a:cs typeface="Times New Roman" pitchFamily="18" charset="0"/>
              </a:rPr>
              <a:t>Сельское население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         4 766,чел.</a:t>
            </a:r>
          </a:p>
          <a:p>
            <a:endParaRPr lang="ru-RU" b="1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latin typeface="+mj-lt"/>
                <a:cs typeface="Times New Roman" pitchFamily="18" charset="0"/>
              </a:rPr>
              <a:t>Занято на крупных и средних промышленных предприятиях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                         5 685 чел.</a:t>
            </a:r>
          </a:p>
          <a:p>
            <a:endParaRPr lang="ru-RU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latin typeface="+mj-lt"/>
                <a:cs typeface="Times New Roman" pitchFamily="18" charset="0"/>
              </a:rPr>
              <a:t>Всего занятое население 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                                   14 660 чел.</a:t>
            </a:r>
          </a:p>
          <a:p>
            <a:endParaRPr lang="ru-RU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latin typeface="+mj-lt"/>
                <a:cs typeface="Times New Roman" pitchFamily="18" charset="0"/>
              </a:rPr>
              <a:t>Действуют учебные заведения: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Подпорожский политехнический техникум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2 филиала учреждений высшего профессионального образования</a:t>
            </a:r>
          </a:p>
          <a:p>
            <a:endParaRPr 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ТРАНСПОРТНО-ЛОГИСТИЧЕСКАЯ ИНФРАСТУКТУРА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\\Diskstation\work\КОМИТЕТ по ЭРУМИ\Сектор по экономическому развитию и инвестиционной деятельности\Миронова\Автомобильные дороги.jpg"/>
          <p:cNvPicPr>
            <a:picLocks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85" y="990127"/>
            <a:ext cx="4824536" cy="5256584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40000"/>
              </a:srgbClr>
            </a:glow>
            <a:softEdge rad="127000"/>
          </a:effectLst>
        </p:spPr>
      </p:pic>
      <p:sp>
        <p:nvSpPr>
          <p:cNvPr id="8" name="Прямоугольник с двумя скругленными противолежащими углами 5"/>
          <p:cNvSpPr/>
          <p:nvPr/>
        </p:nvSpPr>
        <p:spPr>
          <a:xfrm flipH="1">
            <a:off x="125015" y="2713072"/>
            <a:ext cx="3894724" cy="1593411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Автомобильный транспорт</a:t>
            </a:r>
          </a:p>
          <a:p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Автомобильная дорога </a:t>
            </a: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Санкт-Петербург – Вытегра»</a:t>
            </a:r>
          </a:p>
          <a:p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Общая протяженность автодорог </a:t>
            </a:r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                                                                         808,119 км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Регионального значения – 568,418 км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Местного значения – 237,255 км</a:t>
            </a:r>
          </a:p>
        </p:txBody>
      </p:sp>
      <p:sp>
        <p:nvSpPr>
          <p:cNvPr id="9" name="Прямоугольник с двумя скругленными противолежащими углами 5"/>
          <p:cNvSpPr/>
          <p:nvPr/>
        </p:nvSpPr>
        <p:spPr>
          <a:xfrm flipH="1">
            <a:off x="129167" y="1224044"/>
            <a:ext cx="3894724" cy="1147964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Железнодорожный </a:t>
            </a:r>
            <a:r>
              <a:rPr lang="ru-RU" sz="1600" b="1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транспорт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ОЖД «Санкт-Петербург – Мурманск»</a:t>
            </a:r>
          </a:p>
          <a:p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ж/д ст. </a:t>
            </a:r>
            <a:r>
              <a:rPr lang="ru-RU" sz="1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Яндеба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ст. Подпорожье, узловая ст. Свирь, ст. Токари</a:t>
            </a:r>
          </a:p>
        </p:txBody>
      </p:sp>
      <p:sp>
        <p:nvSpPr>
          <p:cNvPr id="10" name="Прямоугольник с двумя скругленными противолежащими углами 5"/>
          <p:cNvSpPr/>
          <p:nvPr/>
        </p:nvSpPr>
        <p:spPr>
          <a:xfrm flipH="1">
            <a:off x="125015" y="4713996"/>
            <a:ext cx="3894724" cy="1218884"/>
          </a:xfrm>
          <a:prstGeom prst="round2DiagRect">
            <a:avLst/>
          </a:prstGeom>
          <a:gradFill>
            <a:gsLst>
              <a:gs pos="83000">
                <a:srgbClr val="1EBCEF"/>
              </a:gs>
              <a:gs pos="23000">
                <a:srgbClr val="3DB5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Водный транспорт</a:t>
            </a:r>
          </a:p>
          <a:p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 Река Свирь, как часть </a:t>
            </a:r>
            <a:r>
              <a:rPr lang="ru-RU" sz="1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Беломоро</a:t>
            </a: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-Балтийского и Волго-Балтийского водных путей</a:t>
            </a:r>
          </a:p>
        </p:txBody>
      </p:sp>
    </p:spTree>
    <p:extLst>
      <p:ext uri="{BB962C8B-B14F-4D97-AF65-F5344CB8AC3E}">
        <p14:creationId xmlns:p14="http://schemas.microsoft.com/office/powerpoint/2010/main" val="32866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СТРУКТУРА ПРОИЗВОДСТВА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55"/>
          <p:cNvGraphicFramePr/>
          <p:nvPr>
            <p:extLst>
              <p:ext uri="{D42A27DB-BD31-4B8C-83A1-F6EECF244321}">
                <p14:modId xmlns:p14="http://schemas.microsoft.com/office/powerpoint/2010/main" val="3872220052"/>
              </p:ext>
            </p:extLst>
          </p:nvPr>
        </p:nvGraphicFramePr>
        <p:xfrm>
          <a:off x="533404" y="799021"/>
          <a:ext cx="8076442" cy="554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90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ИНВЕСТИЦИОННЫЕ ПЛОЩАДКИ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66110"/>
              </p:ext>
            </p:extLst>
          </p:nvPr>
        </p:nvGraphicFramePr>
        <p:xfrm>
          <a:off x="158061" y="987263"/>
          <a:ext cx="8714336" cy="48504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80120"/>
                <a:gridCol w="1512168"/>
                <a:gridCol w="1341818"/>
                <a:gridCol w="1511929"/>
                <a:gridCol w="1629623"/>
                <a:gridCol w="1638678"/>
              </a:tblGrid>
              <a:tr h="3600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Производственная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деятельность</a:t>
                      </a:r>
                      <a:endParaRPr lang="ru-RU" dirty="0">
                        <a:solidFill>
                          <a:srgbClr val="5112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3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Название/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номер площадки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Место расположения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Площадь земельного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участка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Цель использования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Обеспеченность инженерной инфраструктурой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Удаленность от автомагистралей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и дорог/ железной дороги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195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Площадка 1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г. Подпорожье, </a:t>
                      </a:r>
                      <a:br>
                        <a:rPr lang="ru-RU" sz="1200" dirty="0" smtClean="0">
                          <a:latin typeface="+mj-lt"/>
                        </a:rPr>
                      </a:br>
                      <a:r>
                        <a:rPr lang="ru-RU" sz="1200" dirty="0" smtClean="0">
                          <a:latin typeface="+mj-lt"/>
                        </a:rPr>
                        <a:t>ул. Физкультурная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166500 м²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Земли населенных пунктов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Лесопиление, деревообработка, производство мебели, окон, дверей, изготовление строительных материалов и т.д.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Имеется возможность подключения к инженерным коммуникациям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Автомобильная дорога –</a:t>
                      </a:r>
                      <a:r>
                        <a:rPr lang="ru-RU" sz="1200" baseline="0" dirty="0" smtClean="0">
                          <a:latin typeface="+mj-lt"/>
                        </a:rPr>
                        <a:t> 300 м. </a:t>
                      </a:r>
                      <a:br>
                        <a:rPr lang="ru-RU" sz="1200" baseline="0" dirty="0" smtClean="0">
                          <a:latin typeface="+mj-lt"/>
                        </a:rPr>
                      </a:br>
                      <a:r>
                        <a:rPr lang="ru-RU" sz="1200" baseline="0" dirty="0" smtClean="0">
                          <a:latin typeface="+mj-lt"/>
                        </a:rPr>
                        <a:t>Ж/д станция – 1 км. Имеется возможность ж/дорожного ввода  (расстояние до ж/дороги – 500 м)</a:t>
                      </a:r>
                      <a:endParaRPr lang="ru-RU" sz="1200" baseline="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2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Площадка</a:t>
                      </a:r>
                      <a:r>
                        <a:rPr lang="ru-RU" sz="1200" baseline="0" dirty="0" smtClean="0">
                          <a:latin typeface="+mj-lt"/>
                        </a:rPr>
                        <a:t> 2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г. Подпорожье, </a:t>
                      </a:r>
                      <a:br>
                        <a:rPr lang="ru-RU" sz="1200" dirty="0" smtClean="0">
                          <a:latin typeface="+mj-lt"/>
                        </a:rPr>
                      </a:br>
                      <a:r>
                        <a:rPr lang="ru-RU" sz="1200" dirty="0" smtClean="0">
                          <a:latin typeface="+mj-lt"/>
                        </a:rPr>
                        <a:t>пер. Коммунальный</a:t>
                      </a:r>
                      <a:endParaRPr lang="ru-RU" sz="12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12475 м²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Земли населенных пунктов</a:t>
                      </a:r>
                    </a:p>
                    <a:p>
                      <a:pPr algn="ctr"/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</a:rPr>
                      </a:br>
                      <a:r>
                        <a:rPr lang="en-US" sz="1200" dirty="0" smtClean="0">
                          <a:latin typeface="+mj-lt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</a:rPr>
                        <a:t> классов опасности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Имеется возможность подключения к инженерным коммуникациям</a:t>
                      </a:r>
                      <a:endParaRPr lang="ru-RU" sz="12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Имеются автодороги и ж/д дорога.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2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Площадка 3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г. Подпорожье, </a:t>
                      </a:r>
                      <a:br>
                        <a:rPr lang="ru-RU" sz="1200" dirty="0" smtClean="0">
                          <a:latin typeface="+mj-lt"/>
                        </a:rPr>
                      </a:br>
                      <a:r>
                        <a:rPr lang="ru-RU" sz="1200" dirty="0" smtClean="0">
                          <a:latin typeface="+mj-lt"/>
                        </a:rPr>
                        <a:t>Западная </a:t>
                      </a:r>
                      <a:r>
                        <a:rPr lang="ru-RU" sz="1200" dirty="0" err="1" smtClean="0">
                          <a:latin typeface="+mj-lt"/>
                        </a:rPr>
                        <a:t>промзона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20000 м² </a:t>
                      </a:r>
                      <a:br>
                        <a:rPr lang="ru-RU" sz="1200" dirty="0" smtClean="0">
                          <a:latin typeface="+mj-lt"/>
                        </a:rPr>
                      </a:br>
                      <a:r>
                        <a:rPr lang="ru-RU" sz="1200" dirty="0" smtClean="0">
                          <a:latin typeface="+mj-lt"/>
                        </a:rPr>
                        <a:t>Земли населенных пунктов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</a:rPr>
                      </a:br>
                      <a:r>
                        <a:rPr lang="en-US" sz="1200" dirty="0" smtClean="0">
                          <a:latin typeface="+mj-lt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</a:rPr>
                        <a:t> классов опасности</a:t>
                      </a:r>
                    </a:p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Имеется возможность подключения к инженерным коммуникациям</a:t>
                      </a:r>
                      <a:endParaRPr lang="ru-RU" sz="12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Имеется автодорога.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</a:rPr>
                        <a:t>Ж/д дорога – 3 км.</a:t>
                      </a:r>
                    </a:p>
                    <a:p>
                      <a:pPr algn="ctr"/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6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ИНВЕСТИЦИОННЫЕ ПЛОЩАДКИ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19356"/>
              </p:ext>
            </p:extLst>
          </p:nvPr>
        </p:nvGraphicFramePr>
        <p:xfrm>
          <a:off x="176167" y="969156"/>
          <a:ext cx="8714336" cy="503335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80120"/>
                <a:gridCol w="1512168"/>
                <a:gridCol w="1341818"/>
                <a:gridCol w="1530036"/>
                <a:gridCol w="1602463"/>
                <a:gridCol w="1647731"/>
              </a:tblGrid>
              <a:tr h="3600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Производственная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деятельность</a:t>
                      </a:r>
                      <a:endParaRPr lang="ru-RU" dirty="0">
                        <a:solidFill>
                          <a:srgbClr val="5112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3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Название/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номер площадки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Место расположения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Площадь земельного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участка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Цель использования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Обеспеченность инженерной инфраструктурой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Удаленность от автомагистралей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и дорог/ железной дороги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195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Площадка 4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п. Никольский,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примыкает к территории ОАО «Свирская судоверфь» с южной стороны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29600 м²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 классов опасности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возможность подключения к инженерным коммуникациям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Автомобильная дорога,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ж/д ст. Свирь – 3 км. Подпорожский речной порт– 1 км.</a:t>
                      </a:r>
                    </a:p>
                  </a:txBody>
                  <a:tcPr anchor="ctr"/>
                </a:tc>
              </a:tr>
              <a:tr h="492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Площадка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 5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п. Никольский,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примыкает к территории ОАО «Свирская судоверфь» с северной стороны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16500 м²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III</a:t>
                      </a:r>
                      <a:r>
                        <a:rPr lang="en-US" sz="1200" baseline="0" dirty="0" smtClean="0">
                          <a:latin typeface="+mj-lt"/>
                          <a:cs typeface="Times New Roman" pitchFamily="18" charset="0"/>
                        </a:rPr>
                        <a:t> -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 классов опасности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возможность подключения к инженерным коммуникациям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Автомобильная дорога,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ж/д ст. Свирь – 3 км. Подпорожский речной порт– 1 км.</a:t>
                      </a:r>
                    </a:p>
                  </a:txBody>
                  <a:tcPr anchor="ctr"/>
                </a:tc>
              </a:tr>
              <a:tr h="492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Площадка 6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п. Никольский,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На въезде в п. Никольский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 в северной части поселка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52700 м²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III</a:t>
                      </a:r>
                      <a:r>
                        <a:rPr lang="en-US" sz="1200" baseline="0" dirty="0" smtClean="0">
                          <a:latin typeface="+mj-lt"/>
                          <a:cs typeface="Times New Roman" pitchFamily="18" charset="0"/>
                        </a:rPr>
                        <a:t> -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 классов опасности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возможность подключения к инженерным коммуникациям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Автомобильная дорога,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ж/д ст. Свирь – 3 км. Подпорожский речной порт– 1 км.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8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722919"/>
            <a:ext cx="8437830" cy="57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232" y="6519446"/>
            <a:ext cx="603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ИНВЕСТИЦИОННЫЕ ПЛОЩАДКИ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4" y="150765"/>
            <a:ext cx="555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ПОДПОРОЖСКИЙ МУНИЦИПАЛЬНЫЙ РАЙОН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078284"/>
              </p:ext>
            </p:extLst>
          </p:nvPr>
        </p:nvGraphicFramePr>
        <p:xfrm>
          <a:off x="158061" y="814259"/>
          <a:ext cx="8768656" cy="5608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72799"/>
                <a:gridCol w="1419489"/>
                <a:gridCol w="1341818"/>
                <a:gridCol w="1539089"/>
                <a:gridCol w="1656783"/>
                <a:gridCol w="1638678"/>
              </a:tblGrid>
              <a:tr h="3600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Производственная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деятельность</a:t>
                      </a:r>
                      <a:endParaRPr lang="ru-RU" dirty="0">
                        <a:solidFill>
                          <a:srgbClr val="5112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3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Название/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номер площадки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Место расположения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Площадь земельного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участка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Цель использования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Обеспеченность инженерной инфраструктурой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+mj-lt"/>
                        </a:rPr>
                        <a:t>Удаленность от автомагистралей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</a:rPr>
                        <a:t> и дорог/ железной дороги</a:t>
                      </a:r>
                      <a:endParaRPr lang="ru-RU" sz="1200" b="1" dirty="0"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700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Площадка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 7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п. Никольский,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примыкает к территории ОАО «Свирская судоверфь» с северной стороны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62000 м²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 классов опасности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возможность подключения к инженерным коммуникациям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Автомобильная дорога,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ж/д ст. Свирь – 3 км. Подпорожский речной порт– 1 км.</a:t>
                      </a:r>
                    </a:p>
                  </a:txBody>
                  <a:tcPr anchor="ctr"/>
                </a:tc>
              </a:tr>
              <a:tr h="492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Площадка</a:t>
                      </a:r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 8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п. Вознесенье,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в районе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ул. Заводской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(берег р. Свирь)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30000 м²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Для размещения объектов водного транспорта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возможность подключения к инженерным коммуникациям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подъезд автотранспорта</a:t>
                      </a:r>
                      <a:endParaRPr lang="ru-RU" sz="1200" baseline="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2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Площадка 9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Важинское ГП, правый берег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р. Свирь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190000 м²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Земли запаса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 классов опасности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возможность подключения к инженерным коммуникациям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Автомобильная дорога</a:t>
                      </a:r>
                      <a:endParaRPr lang="ru-RU" sz="1200" baseline="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2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Площадка 10</a:t>
                      </a:r>
                      <a:endParaRPr lang="ru-RU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Важинское ГП, правый берег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р. Свирь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510000 м²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Земли запаса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Обрабатывающие производства </a:t>
                      </a:r>
                      <a:b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</a:b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– </a:t>
                      </a:r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V</a:t>
                      </a:r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 классов опасности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itchFamily="18" charset="0"/>
                        </a:rPr>
                        <a:t>Имеется возможность подключения к инженерным коммуникациям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+mj-lt"/>
                          <a:cs typeface="Times New Roman" pitchFamily="18" charset="0"/>
                        </a:rPr>
                        <a:t>Автомобильная дорога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41&quot;&gt;&lt;property id=&quot;20148&quot; value=&quot;5&quot;/&gt;&lt;property id=&quot;20300&quot; value=&quot;Slide 1&quot;/&gt;&lt;property id=&quot;20307&quot; value=&quot;257&quot;/&gt;&lt;/object&gt;&lt;object type=&quot;3&quot; unique_id=&quot;10042&quot;&gt;&lt;property id=&quot;20148&quot; value=&quot;5&quot;/&gt;&lt;property id=&quot;20300&quot; value=&quot;Slide 2&quot;/&gt;&lt;property id=&quot;20307&quot; value=&quot;258&quot;/&gt;&lt;/object&gt;&lt;/object&gt;&lt;/object&gt;&lt;/database&gt;"/>
  <p:tag name="ISPRING_RESOURCE_PATHS_HASH" val="fcb025ba9a6ccf8fed139b5222f2a63b17a4791"/>
  <p:tag name="SECTOMILLISECCONVERTED" val="1"/>
</p:tagLst>
</file>

<file path=ppt/theme/theme1.xml><?xml version="1.0" encoding="utf-8"?>
<a:theme xmlns:a="http://schemas.openxmlformats.org/drawingml/2006/main" name="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лементы шаблона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устой">
  <a:themeElements>
    <a:clrScheme name="LO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EBCEF"/>
      </a:accent1>
      <a:accent2>
        <a:srgbClr val="3DB54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Контент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Рубр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_fonts_them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969</Words>
  <Application>Microsoft Office PowerPoint</Application>
  <PresentationFormat>Экран (4:3)</PresentationFormat>
  <Paragraphs>265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Контентный</vt:lpstr>
      <vt:lpstr>Рубрика</vt:lpstr>
      <vt:lpstr>Элементы шаблона</vt:lpstr>
      <vt:lpstr>Пустой</vt:lpstr>
      <vt:lpstr>1_Контентный</vt:lpstr>
      <vt:lpstr>2_Контентный</vt:lpstr>
      <vt:lpstr>1_Рубрика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BorisHudilainen</dc:creator>
  <cp:lastModifiedBy>Пользователь</cp:lastModifiedBy>
  <cp:revision>333</cp:revision>
  <dcterms:created xsi:type="dcterms:W3CDTF">2012-12-07T10:19:04Z</dcterms:created>
  <dcterms:modified xsi:type="dcterms:W3CDTF">2013-04-17T13:08:21Z</dcterms:modified>
</cp:coreProperties>
</file>